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2" r:id="rId2"/>
    <p:sldId id="381" r:id="rId3"/>
    <p:sldId id="382" r:id="rId4"/>
    <p:sldId id="343" r:id="rId5"/>
    <p:sldId id="357" r:id="rId6"/>
    <p:sldId id="358" r:id="rId7"/>
    <p:sldId id="376" r:id="rId8"/>
    <p:sldId id="359" r:id="rId9"/>
    <p:sldId id="361" r:id="rId10"/>
    <p:sldId id="362" r:id="rId11"/>
    <p:sldId id="364" r:id="rId12"/>
    <p:sldId id="397" r:id="rId13"/>
    <p:sldId id="365" r:id="rId14"/>
    <p:sldId id="394" r:id="rId15"/>
    <p:sldId id="367" r:id="rId16"/>
    <p:sldId id="369" r:id="rId17"/>
    <p:sldId id="370" r:id="rId18"/>
    <p:sldId id="371" r:id="rId19"/>
    <p:sldId id="372" r:id="rId20"/>
    <p:sldId id="373" r:id="rId21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" initials="A" lastIdx="1" clrIdx="0">
    <p:extLst>
      <p:ext uri="{19B8F6BF-5375-455C-9EA6-DF929625EA0E}">
        <p15:presenceInfo xmlns:p15="http://schemas.microsoft.com/office/powerpoint/2012/main" userId="An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E1E2"/>
    <a:srgbClr val="1A8ABE"/>
    <a:srgbClr val="0070C0"/>
    <a:srgbClr val="7BEFEC"/>
    <a:srgbClr val="0D97FF"/>
    <a:srgbClr val="2772B5"/>
    <a:srgbClr val="1294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5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6E-408D-898B-4015A613D99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6E-408D-898B-4015A613D9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23400104"/>
        <c:axId val="223400888"/>
        <c:axId val="0"/>
      </c:bar3DChart>
      <c:catAx>
        <c:axId val="2234001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23400888"/>
        <c:crosses val="autoZero"/>
        <c:auto val="1"/>
        <c:lblAlgn val="ctr"/>
        <c:lblOffset val="100"/>
        <c:noMultiLvlLbl val="1"/>
      </c:catAx>
      <c:valAx>
        <c:axId val="2234008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3400104"/>
        <c:crosses val="autoZero"/>
        <c:crossBetween val="between"/>
      </c:valAx>
    </c:plotArea>
    <c:legend>
      <c:legendPos val="r"/>
      <c:overlay val="0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1C-4466-93D2-565AD56248F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 в 2023 г.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1C-4466-93D2-565AD56248F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Факт в 2024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81C-4466-93D2-565AD56248FC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Факт в 2025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81C-4466-93D2-565AD56248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79046224"/>
        <c:axId val="279047400"/>
        <c:axId val="0"/>
      </c:bar3DChart>
      <c:catAx>
        <c:axId val="2790462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79047400"/>
        <c:crosses val="autoZero"/>
        <c:auto val="1"/>
        <c:lblAlgn val="ctr"/>
        <c:lblOffset val="100"/>
        <c:noMultiLvlLbl val="1"/>
      </c:catAx>
      <c:valAx>
        <c:axId val="2790474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9046224"/>
        <c:crosses val="autoZero"/>
        <c:crossBetween val="between"/>
      </c:valAx>
    </c:plotArea>
    <c:legend>
      <c:legendPos val="r"/>
      <c:overlay val="0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C5-4299-8AFA-F14DCF4BDB7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 в 2023 г.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C5-4299-8AFA-F14DCF4BDB7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Факт в 2024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C5-4299-8AFA-F14DCF4BDB7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Факт в 2025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56-4D7E-82A3-75243BB626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79044656"/>
        <c:axId val="279048184"/>
        <c:axId val="0"/>
      </c:bar3DChart>
      <c:catAx>
        <c:axId val="2790446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79048184"/>
        <c:crosses val="autoZero"/>
        <c:auto val="1"/>
        <c:lblAlgn val="ctr"/>
        <c:lblOffset val="100"/>
        <c:noMultiLvlLbl val="1"/>
      </c:catAx>
      <c:valAx>
        <c:axId val="2790481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9044656"/>
        <c:crosses val="autoZero"/>
        <c:crossBetween val="between"/>
      </c:valAx>
    </c:plotArea>
    <c:legend>
      <c:legendPos val="r"/>
      <c:overlay val="0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4D-4402-A530-88BC46A89D5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 в 2023 г.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4D-4402-A530-88BC46A89D5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Факт в 2024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4D-4402-A530-88BC46A89D53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Факт в 2025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A8-40B4-8070-117A221A36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77098504"/>
        <c:axId val="279175224"/>
        <c:axId val="0"/>
      </c:bar3DChart>
      <c:catAx>
        <c:axId val="2770985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79175224"/>
        <c:crosses val="autoZero"/>
        <c:auto val="1"/>
        <c:lblAlgn val="ctr"/>
        <c:lblOffset val="100"/>
        <c:noMultiLvlLbl val="1"/>
      </c:catAx>
      <c:valAx>
        <c:axId val="2791752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7098504"/>
        <c:crosses val="autoZero"/>
        <c:crossBetween val="between"/>
      </c:valAx>
    </c:plotArea>
    <c:legend>
      <c:legendPos val="r"/>
      <c:overlay val="0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F0-4AC9-8506-5F8E1B5BE92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 в 2023 г.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F0-4AC9-8506-5F8E1B5BE92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Факт в 2024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F0-4AC9-8506-5F8E1B5BE92A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Факт в 2025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59-4C61-96EE-5AF618CF30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79171304"/>
        <c:axId val="279175616"/>
        <c:axId val="0"/>
      </c:bar3DChart>
      <c:catAx>
        <c:axId val="2791713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79175616"/>
        <c:crosses val="autoZero"/>
        <c:auto val="1"/>
        <c:lblAlgn val="ctr"/>
        <c:lblOffset val="100"/>
        <c:noMultiLvlLbl val="1"/>
      </c:catAx>
      <c:valAx>
        <c:axId val="2791756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9171304"/>
        <c:crosses val="autoZero"/>
        <c:crossBetween val="between"/>
      </c:valAx>
    </c:plotArea>
    <c:legend>
      <c:legendPos val="r"/>
      <c:overlay val="0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16-47F6-8B4F-7C57CFC5928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 в 2023 г.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16-47F6-8B4F-7C57CFC5928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Факт в 2024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C16-47F6-8B4F-7C57CFC59281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Факт в 2025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C16-47F6-8B4F-7C57CFC59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79176008"/>
        <c:axId val="279176792"/>
        <c:axId val="0"/>
      </c:bar3DChart>
      <c:catAx>
        <c:axId val="2791760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79176792"/>
        <c:crosses val="autoZero"/>
        <c:auto val="1"/>
        <c:lblAlgn val="ctr"/>
        <c:lblOffset val="100"/>
        <c:noMultiLvlLbl val="1"/>
      </c:catAx>
      <c:valAx>
        <c:axId val="2791767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9176008"/>
        <c:crosses val="autoZero"/>
        <c:crossBetween val="between"/>
      </c:valAx>
    </c:plotArea>
    <c:legend>
      <c:legendPos val="r"/>
      <c:overlay val="0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4A-4B1E-86D2-85062FC8966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 в 2023 г.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4A-4B1E-86D2-85062FC8966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Факт в 2024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4A-4B1E-86D2-85062FC8966B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Факт в 2025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0-43BD-B041-67A599BD84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79172872"/>
        <c:axId val="279178360"/>
        <c:axId val="0"/>
      </c:bar3DChart>
      <c:catAx>
        <c:axId val="2791728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79178360"/>
        <c:crosses val="autoZero"/>
        <c:auto val="1"/>
        <c:lblAlgn val="ctr"/>
        <c:lblOffset val="100"/>
        <c:noMultiLvlLbl val="1"/>
      </c:catAx>
      <c:valAx>
        <c:axId val="2791783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9172872"/>
        <c:crosses val="autoZero"/>
        <c:crossBetween val="between"/>
      </c:valAx>
    </c:plotArea>
    <c:legend>
      <c:legendPos val="r"/>
      <c:overlay val="0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86-4462-A48C-5455A9AA623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 в 2023 г.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86-4462-A48C-5455A9AA623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Факт в 2024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B86-4462-A48C-5455A9AA6234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Факт в 2025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A7-4DFF-B87C-8C2F6A21DA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79170912"/>
        <c:axId val="279173264"/>
        <c:axId val="0"/>
      </c:bar3DChart>
      <c:catAx>
        <c:axId val="279170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79173264"/>
        <c:crosses val="autoZero"/>
        <c:auto val="1"/>
        <c:lblAlgn val="ctr"/>
        <c:lblOffset val="100"/>
        <c:noMultiLvlLbl val="1"/>
      </c:catAx>
      <c:valAx>
        <c:axId val="279173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9170912"/>
        <c:crosses val="autoZero"/>
        <c:crossBetween val="between"/>
      </c:valAx>
    </c:plotArea>
    <c:legend>
      <c:legendPos val="r"/>
      <c:overlay val="0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A2-4697-B131-6DB391BC8A8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 в 2023 г.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A2-4697-B131-6DB391BC8A8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Факт в 2024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A2-4697-B131-6DB391BC8A84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Факт в 2025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E3-42F2-A929-E3E2A44F8D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79176400"/>
        <c:axId val="279177576"/>
        <c:axId val="0"/>
      </c:bar3DChart>
      <c:catAx>
        <c:axId val="2791764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79177576"/>
        <c:crosses val="autoZero"/>
        <c:auto val="1"/>
        <c:lblAlgn val="ctr"/>
        <c:lblOffset val="100"/>
        <c:noMultiLvlLbl val="1"/>
      </c:catAx>
      <c:valAx>
        <c:axId val="2791775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9176400"/>
        <c:crosses val="autoZero"/>
        <c:crossBetween val="between"/>
      </c:valAx>
    </c:plotArea>
    <c:legend>
      <c:legendPos val="r"/>
      <c:overlay val="0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59-458E-A044-E8DE5CEC452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 в 2023 г.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59-458E-A044-E8DE5CEC452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Факт в 2024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459-458E-A044-E8DE5CEC4527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Факт в 2025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21-4B2F-8A78-3ADE3D54B8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77094584"/>
        <c:axId val="277095368"/>
        <c:axId val="0"/>
      </c:bar3DChart>
      <c:catAx>
        <c:axId val="2770945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77095368"/>
        <c:crosses val="autoZero"/>
        <c:auto val="1"/>
        <c:lblAlgn val="ctr"/>
        <c:lblOffset val="100"/>
        <c:noMultiLvlLbl val="1"/>
      </c:catAx>
      <c:valAx>
        <c:axId val="277095368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7094584"/>
        <c:crosses val="autoZero"/>
        <c:crossBetween val="between"/>
      </c:valAx>
    </c:plotArea>
    <c:legend>
      <c:legendPos val="r"/>
      <c:overlay val="0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27-427C-9A2B-5AF5E538118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27-427C-9A2B-5AF5E53811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77097328"/>
        <c:axId val="277097720"/>
        <c:axId val="0"/>
      </c:bar3DChart>
      <c:catAx>
        <c:axId val="2770973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77097720"/>
        <c:crosses val="autoZero"/>
        <c:auto val="1"/>
        <c:lblAlgn val="ctr"/>
        <c:lblOffset val="100"/>
        <c:noMultiLvlLbl val="1"/>
      </c:catAx>
      <c:valAx>
        <c:axId val="277097720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7097328"/>
        <c:crosses val="autoZero"/>
        <c:crossBetween val="between"/>
      </c:valAx>
    </c:plotArea>
    <c:legend>
      <c:legendPos val="r"/>
      <c:overlay val="0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FA-45FF-8D2C-44CD909DB7C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 в 2023 г.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FA-45FF-8D2C-44CD909DB7C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Факт в 2024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DFA-45FF-8D2C-44CD909DB7C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Факт в 2025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6A-4E86-957A-721442C499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77099288"/>
        <c:axId val="277092232"/>
        <c:axId val="0"/>
      </c:bar3DChart>
      <c:catAx>
        <c:axId val="2770992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77092232"/>
        <c:crosses val="autoZero"/>
        <c:auto val="1"/>
        <c:lblAlgn val="ctr"/>
        <c:lblOffset val="100"/>
        <c:noMultiLvlLbl val="1"/>
      </c:catAx>
      <c:valAx>
        <c:axId val="277092232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7099288"/>
        <c:crosses val="autoZero"/>
        <c:crossBetween val="between"/>
      </c:valAx>
    </c:plotArea>
    <c:legend>
      <c:legendPos val="r"/>
      <c:overlay val="0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2E-4124-9586-A18774A8AA9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2E-4124-9586-A18774A8AA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79045048"/>
        <c:axId val="279046616"/>
        <c:axId val="0"/>
      </c:bar3DChart>
      <c:catAx>
        <c:axId val="279045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79046616"/>
        <c:crosses val="autoZero"/>
        <c:auto val="1"/>
        <c:lblAlgn val="ctr"/>
        <c:lblOffset val="100"/>
        <c:noMultiLvlLbl val="1"/>
      </c:catAx>
      <c:valAx>
        <c:axId val="2790466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9045048"/>
        <c:crosses val="autoZero"/>
        <c:crossBetween val="between"/>
      </c:valAx>
    </c:plotArea>
    <c:legend>
      <c:legendPos val="r"/>
      <c:overlay val="0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Количество публикаций сотрудников</a:t>
            </a:r>
          </a:p>
        </c:rich>
      </c:tx>
      <c:layout>
        <c:manualLayout>
          <c:xMode val="edge"/>
          <c:yMode val="edge"/>
          <c:x val="4.4667826847731115E-2"/>
          <c:y val="1.3598020042624975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Научно-методические публикации</c:v>
                </c:pt>
                <c:pt idx="1">
                  <c:v>Учебно-методические публикации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40</c:v>
                </c:pt>
                <c:pt idx="1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10-4811-9D9F-F7D0815D2F6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Научно-методические публикации</c:v>
                </c:pt>
                <c:pt idx="1">
                  <c:v>Учебно-методические публикации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77</c:v>
                </c:pt>
                <c:pt idx="1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10-4811-9D9F-F7D0815D2F6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2025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Лист1!$A$2:$A$3</c:f>
              <c:strCache>
                <c:ptCount val="2"/>
                <c:pt idx="0">
                  <c:v>Научно-методические публикации</c:v>
                </c:pt>
                <c:pt idx="1">
                  <c:v>Учебно-методические публикации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60</c:v>
                </c:pt>
                <c:pt idx="1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72-44C1-A68F-C7156AB5D1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79050928"/>
        <c:axId val="279045832"/>
        <c:axId val="0"/>
      </c:bar3DChart>
      <c:catAx>
        <c:axId val="279050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79045832"/>
        <c:crosses val="autoZero"/>
        <c:auto val="1"/>
        <c:lblAlgn val="ctr"/>
        <c:lblOffset val="100"/>
        <c:noMultiLvlLbl val="0"/>
      </c:catAx>
      <c:valAx>
        <c:axId val="2790458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90509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610047444242784"/>
          <c:y val="0.37896542519333998"/>
          <c:w val="9.5719282923256779E-2"/>
          <c:h val="0.1736675568696233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Участие в научно-методических и образовательных мероприятиях</a:t>
            </a:r>
          </a:p>
        </c:rich>
      </c:tx>
      <c:layout>
        <c:manualLayout>
          <c:xMode val="edge"/>
          <c:yMode val="edge"/>
          <c:x val="6.4075316672372484E-2"/>
          <c:y val="3.5764177314968539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Конференции</c:v>
                </c:pt>
                <c:pt idx="1">
                  <c:v>Семинары</c:v>
                </c:pt>
                <c:pt idx="2">
                  <c:v>Диалоговые площадки</c:v>
                </c:pt>
                <c:pt idx="3">
                  <c:v>Круглые столы</c:v>
                </c:pt>
                <c:pt idx="4">
                  <c:v>Иные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19</c:v>
                </c:pt>
                <c:pt idx="1">
                  <c:v>128</c:v>
                </c:pt>
                <c:pt idx="2">
                  <c:v>5</c:v>
                </c:pt>
                <c:pt idx="3">
                  <c:v>30</c:v>
                </c:pt>
                <c:pt idx="4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67-4EED-A3F9-81F30F70991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Конференции</c:v>
                </c:pt>
                <c:pt idx="1">
                  <c:v>Семинары</c:v>
                </c:pt>
                <c:pt idx="2">
                  <c:v>Диалоговые площадки</c:v>
                </c:pt>
                <c:pt idx="3">
                  <c:v>Круглые столы</c:v>
                </c:pt>
                <c:pt idx="4">
                  <c:v>Иные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32</c:v>
                </c:pt>
                <c:pt idx="1">
                  <c:v>93</c:v>
                </c:pt>
                <c:pt idx="2">
                  <c:v>4</c:v>
                </c:pt>
                <c:pt idx="3">
                  <c:v>29</c:v>
                </c:pt>
                <c:pt idx="4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67-4EED-A3F9-81F30F70991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2025 г.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9.2753623188405795E-3"/>
                  <c:y val="-4.11205312384103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A9F-4C77-92D7-D88A7855C715}"/>
                </c:ext>
              </c:extLst>
            </c:dLbl>
            <c:dLbl>
              <c:idx val="1"/>
              <c:layout>
                <c:manualLayout>
                  <c:x val="1.043478260869561E-2"/>
                  <c:y val="-1.0280132809602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A9F-4C77-92D7-D88A7855C715}"/>
                </c:ext>
              </c:extLst>
            </c:dLbl>
            <c:dLbl>
              <c:idx val="3"/>
              <c:layout>
                <c:manualLayout>
                  <c:x val="9.2753623188405795E-3"/>
                  <c:y val="-8.22410624768191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A9F-4C77-92D7-D88A7855C715}"/>
                </c:ext>
              </c:extLst>
            </c:dLbl>
            <c:dLbl>
              <c:idx val="4"/>
              <c:layout>
                <c:manualLayout>
                  <c:x val="3.4782608695652175E-3"/>
                  <c:y val="-1.85042390572843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A9F-4C77-92D7-D88A7855C71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Лист1!$A$2:$A$6</c:f>
              <c:strCache>
                <c:ptCount val="5"/>
                <c:pt idx="0">
                  <c:v>Конференции</c:v>
                </c:pt>
                <c:pt idx="1">
                  <c:v>Семинары</c:v>
                </c:pt>
                <c:pt idx="2">
                  <c:v>Диалоговые площадки</c:v>
                </c:pt>
                <c:pt idx="3">
                  <c:v>Круглые столы</c:v>
                </c:pt>
                <c:pt idx="4">
                  <c:v>Иные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30</c:v>
                </c:pt>
                <c:pt idx="1">
                  <c:v>97</c:v>
                </c:pt>
                <c:pt idx="2">
                  <c:v>6</c:v>
                </c:pt>
                <c:pt idx="3">
                  <c:v>15</c:v>
                </c:pt>
                <c:pt idx="4">
                  <c:v>106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9F-4C77-92D7-D88A7855C7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79051320"/>
        <c:axId val="279045440"/>
        <c:axId val="0"/>
      </c:bar3DChart>
      <c:catAx>
        <c:axId val="2790513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79045440"/>
        <c:crosses val="autoZero"/>
        <c:auto val="1"/>
        <c:lblAlgn val="ctr"/>
        <c:lblOffset val="100"/>
        <c:noMultiLvlLbl val="0"/>
      </c:catAx>
      <c:valAx>
        <c:axId val="279045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905132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5F-4CB4-8103-4D44402F7A4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 в 2024 г.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5F-4CB4-8103-4D44402F7A4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Факт в 2025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BA-4344-8AB6-B401F2B302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79043872"/>
        <c:axId val="279050144"/>
        <c:axId val="0"/>
      </c:bar3DChart>
      <c:catAx>
        <c:axId val="2790438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79050144"/>
        <c:crosses val="autoZero"/>
        <c:auto val="1"/>
        <c:lblAlgn val="ctr"/>
        <c:lblOffset val="100"/>
        <c:noMultiLvlLbl val="1"/>
      </c:catAx>
      <c:valAx>
        <c:axId val="2790501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9043872"/>
        <c:crosses val="autoZero"/>
        <c:crossBetween val="between"/>
      </c:valAx>
    </c:plotArea>
    <c:legend>
      <c:legendPos val="r"/>
      <c:overlay val="0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5F-4CB4-8103-4D44402F7A4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 в 2023 г.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5F-4CB4-8103-4D44402F7A4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Факт в 2024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F5F-4CB4-8103-4D44402F7A44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Факт в 2025 г.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Выполнение, %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F5F-4CB4-8103-4D44402F7A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79043872"/>
        <c:axId val="279050144"/>
        <c:axId val="0"/>
      </c:bar3DChart>
      <c:catAx>
        <c:axId val="2790438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79050144"/>
        <c:crosses val="autoZero"/>
        <c:auto val="1"/>
        <c:lblAlgn val="ctr"/>
        <c:lblOffset val="100"/>
        <c:noMultiLvlLbl val="1"/>
      </c:catAx>
      <c:valAx>
        <c:axId val="2790501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9043872"/>
        <c:crosses val="autoZero"/>
        <c:crossBetween val="between"/>
      </c:valAx>
    </c:plotArea>
    <c:legend>
      <c:legendPos val="r"/>
      <c:overlay val="0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27FED-EAE8-4344-A955-78E4D7ABA32A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D6FE1-B5CE-439A-9350-90ECAD2108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4F6F6-682D-4FA9-9964-A86D6CEC0A37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8A6AB-3861-4ADB-9AF8-2B82A11807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268E1-4E94-431E-AEC7-C1F9BAE47FAE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DE6C0-F177-40C3-95D1-52074C73F0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70234-226B-459A-8C22-E99867EED25E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22B72-8D50-4B78-B412-A145A088AD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D3CC2-CD94-438C-B5B8-BD42896283D9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0D5D0-B995-4DA4-8161-98412A61D1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E5E1B-D19A-48CD-8BC7-B54833A47158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95F6A-2B7F-42DD-9C89-8C838C8C3A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7EE65-88C6-478C-B3FD-3CC34138E03A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3D8B8-7727-49EB-997F-887959645D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F5A53-D5B4-4C40-9DB0-2D183237AACD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996F2-0F9B-4F08-BD2C-2B642FC6C7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DAD7D-CFF4-40F5-AE7B-BE0BF23D7A92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DC8DA-5B65-4924-AB47-BE402AA9E3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83ED5-4674-48CD-9D67-106314098A68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00D43-1C8E-4A8B-89A9-D290E90B9A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230EE-9645-4087-8734-DA9AE9C14B0F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B438B-4DB3-4001-967B-27E612EA7D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066C3E-F526-46F4-9D2D-FB517511DC2A}" type="datetimeFigureOut">
              <a:rPr lang="ru-RU"/>
              <a:pPr>
                <a:defRPr/>
              </a:pPr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1901D7-3E8E-4D87-9FE7-9A74136EAA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UserX\Desktop\Logo VOIRO_5.png"/>
          <p:cNvPicPr>
            <a:picLocks noChangeAspect="1" noChangeArrowheads="1"/>
          </p:cNvPicPr>
          <p:nvPr/>
        </p:nvPicPr>
        <p:blipFill>
          <a:blip r:embed="rId2"/>
          <a:srcRect r="79115"/>
          <a:stretch>
            <a:fillRect/>
          </a:stretch>
        </p:blipFill>
        <p:spPr bwMode="auto">
          <a:xfrm>
            <a:off x="590550" y="400050"/>
            <a:ext cx="99060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Прямоугольник 1"/>
          <p:cNvSpPr>
            <a:spLocks noChangeArrowheads="1"/>
          </p:cNvSpPr>
          <p:nvPr/>
        </p:nvSpPr>
        <p:spPr bwMode="auto">
          <a:xfrm>
            <a:off x="1257300" y="3562350"/>
            <a:ext cx="10439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solidFill>
                  <a:srgbClr val="2772B5"/>
                </a:solidFill>
                <a:effectLst/>
                <a:latin typeface="Georgia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И</a:t>
            </a:r>
            <a:r>
              <a:rPr lang="ru-RU" sz="2800" b="1" dirty="0">
                <a:solidFill>
                  <a:schemeClr val="accent5"/>
                </a:solidFill>
                <a:effectLst/>
                <a:latin typeface="+mn-lt"/>
                <a:ea typeface="Courier New" panose="02070309020205020404" pitchFamily="49" charset="0"/>
                <a:cs typeface="Times New Roman" panose="02020603050405020304" pitchFamily="18" charset="0"/>
              </a:rPr>
              <a:t>тоги деятельности Витебского областного института развития образования в 2025 г. </a:t>
            </a:r>
            <a:endParaRPr lang="ru-RU" sz="2800" b="1" dirty="0">
              <a:solidFill>
                <a:schemeClr val="accent5"/>
              </a:solidFill>
              <a:latin typeface="+mn-lt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92760"/>
              </p:ext>
            </p:extLst>
          </p:nvPr>
        </p:nvGraphicFramePr>
        <p:xfrm>
          <a:off x="815898" y="334537"/>
          <a:ext cx="10953750" cy="6176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15897" y="307217"/>
            <a:ext cx="10515600" cy="982028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9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6. Координирующая деятельность</a:t>
            </a:r>
            <a:b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Содержимое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4354836"/>
              </p:ext>
            </p:extLst>
          </p:nvPr>
        </p:nvGraphicFramePr>
        <p:xfrm>
          <a:off x="838200" y="1635617"/>
          <a:ext cx="10515600" cy="4541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9DDC1D-7946-EC7B-5FB6-1D3B80083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28D0FA-05B6-632D-B8FB-8883E5B236A6}"/>
              </a:ext>
            </a:extLst>
          </p:cNvPr>
          <p:cNvSpPr txBox="1">
            <a:spLocks/>
          </p:cNvSpPr>
          <p:nvPr/>
        </p:nvSpPr>
        <p:spPr>
          <a:xfrm>
            <a:off x="815897" y="307217"/>
            <a:ext cx="10515600" cy="982028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9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7. Международная деятельность</a:t>
            </a:r>
            <a:b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Содержимое 5">
            <a:extLst>
              <a:ext uri="{FF2B5EF4-FFF2-40B4-BE49-F238E27FC236}">
                <a16:creationId xmlns:a16="http://schemas.microsoft.com/office/drawing/2014/main" id="{A8118711-68EA-8473-0C5C-DB9839A461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5214800"/>
              </p:ext>
            </p:extLst>
          </p:nvPr>
        </p:nvGraphicFramePr>
        <p:xfrm>
          <a:off x="838200" y="1635617"/>
          <a:ext cx="10515600" cy="4541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0750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35169" y="289932"/>
            <a:ext cx="10515600" cy="9242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8. Идеологическая и воспитательная деятельность</a:t>
            </a:r>
          </a:p>
        </p:txBody>
      </p:sp>
      <p:graphicFrame>
        <p:nvGraphicFramePr>
          <p:cNvPr id="3" name="Содержимое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0498506"/>
              </p:ext>
            </p:extLst>
          </p:nvPr>
        </p:nvGraphicFramePr>
        <p:xfrm>
          <a:off x="838200" y="1438836"/>
          <a:ext cx="10515600" cy="4738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35169" y="289932"/>
            <a:ext cx="10515600" cy="9242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9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Информатизация</a:t>
            </a:r>
          </a:p>
        </p:txBody>
      </p:sp>
      <p:graphicFrame>
        <p:nvGraphicFramePr>
          <p:cNvPr id="3" name="Содержимое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9085791"/>
              </p:ext>
            </p:extLst>
          </p:nvPr>
        </p:nvGraphicFramePr>
        <p:xfrm>
          <a:off x="838200" y="1425388"/>
          <a:ext cx="10515600" cy="4751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02889" y="418729"/>
            <a:ext cx="10969344" cy="982028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10. Библиотечное и информационное обеспечение</a:t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Содержимое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5098058"/>
              </p:ext>
            </p:extLst>
          </p:nvPr>
        </p:nvGraphicFramePr>
        <p:xfrm>
          <a:off x="838200" y="1400757"/>
          <a:ext cx="10515600" cy="4776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38199" y="240309"/>
            <a:ext cx="10971727" cy="982028"/>
          </a:xfrm>
          <a:prstGeom prst="rect">
            <a:avLst/>
          </a:prstGeom>
        </p:spPr>
        <p:txBody>
          <a:bodyPr>
            <a:normAutofit fontScale="60000" lnSpcReduction="20000"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11. </a:t>
            </a:r>
            <a:r>
              <a:rPr kumimoji="0" lang="ru-RU" sz="47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Управление охраной труда, пожарной безопасностью и безопасностью жизнедеятельности</a:t>
            </a:r>
            <a:b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Содержимое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648798"/>
              </p:ext>
            </p:extLst>
          </p:nvPr>
        </p:nvGraphicFramePr>
        <p:xfrm>
          <a:off x="838200" y="1466850"/>
          <a:ext cx="10515600" cy="4710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82804" y="374123"/>
            <a:ext cx="10515600" cy="584881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12. Кадровое обеспечение</a:t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Содержимое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9250251"/>
              </p:ext>
            </p:extLst>
          </p:nvPr>
        </p:nvGraphicFramePr>
        <p:xfrm>
          <a:off x="838200" y="1674254"/>
          <a:ext cx="10515600" cy="45027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55703" y="374124"/>
            <a:ext cx="11258550" cy="98202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13. Социально-экономическая поддержка сотрудников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Содержимое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6328941"/>
              </p:ext>
            </p:extLst>
          </p:nvPr>
        </p:nvGraphicFramePr>
        <p:xfrm>
          <a:off x="825500" y="1841679"/>
          <a:ext cx="10515600" cy="44003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38200" y="365125"/>
            <a:ext cx="10515600" cy="1749425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14. Материально-техническое обеспечение развития института</a:t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Содержимое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2847457"/>
              </p:ext>
            </p:extLst>
          </p:nvPr>
        </p:nvGraphicFramePr>
        <p:xfrm>
          <a:off x="838200" y="1856096"/>
          <a:ext cx="10515600" cy="4320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44B8B6B-5CB5-E2D6-6D5E-47118C22E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0525" y="0"/>
            <a:ext cx="7851475" cy="704550"/>
          </a:xfrm>
        </p:spPr>
        <p:txBody>
          <a:bodyPr/>
          <a:lstStyle/>
          <a:p>
            <a:pPr algn="r"/>
            <a:r>
              <a:rPr lang="ru-RU" sz="2400" b="1" dirty="0">
                <a:solidFill>
                  <a:schemeClr val="accent5"/>
                </a:solidFill>
                <a:latin typeface="+mn-lt"/>
                <a:cs typeface="Times New Roman" panose="02020603050405020304" pitchFamily="18" charset="0"/>
              </a:rPr>
              <a:t>Направления деятельности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04550"/>
            <a:ext cx="11049000" cy="5472413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</a:rPr>
              <a:t>1.	Организационно-управленческие мероприятия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</a:rPr>
              <a:t>2.	Образовательная деятельность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200" dirty="0">
                <a:solidFill>
                  <a:schemeClr val="accent5">
                    <a:lumMod val="50000"/>
                  </a:schemeClr>
                </a:solidFill>
              </a:rPr>
              <a:t>                  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</a:rPr>
              <a:t>Планирование образовательной деятельности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</a:rPr>
              <a:t>                Разработка (участие в разработке) учебно-программной документации; обеспечение образовательного процесса учебно-программной               документацией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</a:rPr>
              <a:t>                 Реализация образовательной деятельности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</a:rPr>
              <a:t>                 Организация методической работы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</a:rPr>
              <a:t>                 Совершенствование научно-методического обеспечения образовательного  процесса</a:t>
            </a:r>
          </a:p>
          <a:p>
            <a:pPr marL="0" indent="0">
              <a:buNone/>
            </a:pP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3.	Информационно-аналитическая деятельность</a:t>
            </a:r>
          </a:p>
          <a:p>
            <a:pPr indent="0">
              <a:buNone/>
            </a:pPr>
            <a:r>
              <a:rPr lang="ru-RU" sz="1200" dirty="0">
                <a:solidFill>
                  <a:schemeClr val="accent5">
                    <a:lumMod val="50000"/>
                  </a:schemeClr>
                </a:solidFill>
              </a:rPr>
              <a:t>                  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</a:rPr>
              <a:t>Деятельность информационно-аналитического характера по вопросам реализации республиканских стратегий, программ, комплексов мероприятий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sym typeface="Symbol" panose="05050102010706020507" pitchFamily="18" charset="2"/>
              </a:rPr>
              <a:t>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</a:rPr>
              <a:t> мер в сфере образования и культуры</a:t>
            </a:r>
          </a:p>
          <a:p>
            <a:pPr indent="0">
              <a:buNone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</a:rPr>
              <a:t>                 Деятельность информационно-аналитического характера по вопросам реализации областных программ, комплексов мероприятий в сфере образования и культуры</a:t>
            </a:r>
          </a:p>
          <a:p>
            <a:pPr marL="0" indent="0">
              <a:buNone/>
            </a:pP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4.	Организационно-методическая деятельность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200" dirty="0">
                <a:solidFill>
                  <a:schemeClr val="accent5">
                    <a:lumMod val="50000"/>
                  </a:schemeClr>
                </a:solidFill>
              </a:rPr>
              <a:t>                  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</a:rPr>
              <a:t>Организационно-методические мероприятия по реализации республиканских стратегий, программ, комплексов мероприятий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sym typeface="Symbol" panose="05050102010706020507" pitchFamily="18" charset="2"/>
              </a:rPr>
              <a:t>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</a:rPr>
              <a:t> мер, планов действий в сфере образования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</a:rPr>
              <a:t>                 Организационно-методические мероприятия по реализации областных программ, комплексов мероприятий в сфере образования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</a:rPr>
              <a:t>                 Методическая деятельность  по сопровождению организационных и контрольных мероприятий в сфере образования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</a:rPr>
              <a:t>                 Организационно-методическая деятельность в рамках  договоров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sym typeface="Symbol" panose="05050102010706020507" pitchFamily="18" charset="2"/>
              </a:rPr>
              <a:t>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</a:rPr>
              <a:t>соглашений о сотрудничестве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</a:rPr>
              <a:t>                 Организационно-методическое сопровождение олимпиадного, конкурсного движения, профессиональных объединений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</a:rPr>
              <a:t>                 Методическая деятельность по прогнозированию, проектированию и моделированию новых педагогических практик.  Консультационная деятельность.</a:t>
            </a:r>
          </a:p>
          <a:p>
            <a:pPr marL="0" indent="0">
              <a:buNone/>
            </a:pPr>
            <a:r>
              <a:rPr lang="ru-RU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6913127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309093" y="365125"/>
            <a:ext cx="11668259" cy="1749425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9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15. Совершенствование системы менеджмента</a:t>
            </a:r>
            <a:b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Содержимое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6158099"/>
              </p:ext>
            </p:extLst>
          </p:nvPr>
        </p:nvGraphicFramePr>
        <p:xfrm>
          <a:off x="838200" y="1906073"/>
          <a:ext cx="10515600" cy="4270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43188"/>
            <a:ext cx="11196918" cy="5133775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</a:rPr>
              <a:t>5.          Научно-методическая  и инновационная деятельность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</a:rPr>
              <a:t>6.          Координирующая деятельность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</a:rPr>
              <a:t>7.</a:t>
            </a:r>
            <a:r>
              <a:rPr lang="ru-RU" sz="1400" dirty="0"/>
              <a:t>	</a:t>
            </a:r>
            <a:r>
              <a:rPr lang="ru-RU" sz="2000" b="1" dirty="0">
                <a:solidFill>
                  <a:srgbClr val="002060"/>
                </a:solidFill>
              </a:rPr>
              <a:t>Международная деятельность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</a:rPr>
              <a:t>8.          Идеологическая и воспитательная деятельность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</a:rPr>
              <a:t>9.          Информатизация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</a:rPr>
              <a:t>10.	Библиотечное и информационное обеспечение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</a:rPr>
              <a:t>11.	Управление охраной труда, пожарной безопасностью и безопасностью жизнедеятельности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</a:rPr>
              <a:t>12.	Кадровое обеспечение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</a:rPr>
              <a:t>13.	Социально-экономическая поддержка сотрудников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</a:rPr>
              <a:t>14.	Материально-техническое обеспечение развития института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</a:rPr>
              <a:t>15.	Совершенствование системы менеджмента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8382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5125"/>
            <a:ext cx="11563350" cy="815975"/>
          </a:xfrm>
        </p:spPr>
        <p:txBody>
          <a:bodyPr/>
          <a:lstStyle/>
          <a:p>
            <a:r>
              <a:rPr lang="ru-RU" sz="2800" dirty="0">
                <a:solidFill>
                  <a:srgbClr val="002060"/>
                </a:solidFill>
                <a:latin typeface="Georgia" pitchFamily="18" charset="0"/>
              </a:rPr>
              <a:t>1.</a:t>
            </a:r>
            <a:r>
              <a:rPr lang="ru-RU" sz="2800" dirty="0">
                <a:latin typeface="Georgia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Georgia" pitchFamily="18" charset="0"/>
              </a:rPr>
              <a:t>Организационно-управленческие мероприятия</a:t>
            </a:r>
            <a:endParaRPr lang="ru-RU" sz="2800" dirty="0">
              <a:solidFill>
                <a:srgbClr val="002060"/>
              </a:solidFill>
              <a:latin typeface="Georgia" pitchFamily="18" charset="0"/>
            </a:endParaRPr>
          </a:p>
        </p:txBody>
      </p:sp>
      <p:graphicFrame>
        <p:nvGraphicFramePr>
          <p:cNvPr id="4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2947277"/>
              </p:ext>
            </p:extLst>
          </p:nvPr>
        </p:nvGraphicFramePr>
        <p:xfrm>
          <a:off x="838200" y="1257300"/>
          <a:ext cx="10515600" cy="4919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19313" y="161925"/>
            <a:ext cx="6665687" cy="737961"/>
          </a:xfrm>
        </p:spPr>
        <p:txBody>
          <a:bodyPr/>
          <a:lstStyle/>
          <a:p>
            <a:pPr algn="r"/>
            <a:r>
              <a:rPr lang="ru-RU" sz="2800" dirty="0">
                <a:solidFill>
                  <a:srgbClr val="002060"/>
                </a:solidFill>
              </a:rPr>
              <a:t>2.</a:t>
            </a:r>
            <a:r>
              <a:rPr lang="ru-RU" sz="2800" dirty="0"/>
              <a:t> </a:t>
            </a:r>
            <a:r>
              <a:rPr lang="ru-RU" sz="2800" b="1" dirty="0">
                <a:solidFill>
                  <a:srgbClr val="002060"/>
                </a:solidFill>
              </a:rPr>
              <a:t>Образовательная деятельность</a:t>
            </a:r>
          </a:p>
        </p:txBody>
      </p:sp>
      <p:graphicFrame>
        <p:nvGraphicFramePr>
          <p:cNvPr id="5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4892628"/>
              </p:ext>
            </p:extLst>
          </p:nvPr>
        </p:nvGraphicFramePr>
        <p:xfrm>
          <a:off x="838200" y="1204686"/>
          <a:ext cx="10515600" cy="4972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31310"/>
            <a:ext cx="11106150" cy="660787"/>
          </a:xfrm>
        </p:spPr>
        <p:txBody>
          <a:bodyPr/>
          <a:lstStyle/>
          <a:p>
            <a:r>
              <a:rPr lang="en-US" sz="2800" b="1" dirty="0">
                <a:solidFill>
                  <a:srgbClr val="002060"/>
                </a:solidFill>
              </a:rPr>
              <a:t>3. </a:t>
            </a:r>
            <a:r>
              <a:rPr lang="ru-RU" sz="2800" b="1" dirty="0">
                <a:solidFill>
                  <a:srgbClr val="002060"/>
                </a:solidFill>
              </a:rPr>
              <a:t>Информационно-аналитическая деятельность</a:t>
            </a:r>
            <a:endParaRPr lang="ru-RU" sz="2800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1193100"/>
              </p:ext>
            </p:extLst>
          </p:nvPr>
        </p:nvGraphicFramePr>
        <p:xfrm>
          <a:off x="838200" y="1409700"/>
          <a:ext cx="10515600" cy="476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98" y="209008"/>
            <a:ext cx="11106150" cy="660787"/>
          </a:xfrm>
        </p:spPr>
        <p:txBody>
          <a:bodyPr/>
          <a:lstStyle/>
          <a:p>
            <a:r>
              <a:rPr lang="ru-RU" sz="2800" b="1" dirty="0">
                <a:solidFill>
                  <a:srgbClr val="002060"/>
                </a:solidFill>
              </a:rPr>
              <a:t>4</a:t>
            </a:r>
            <a:r>
              <a:rPr lang="en-US" sz="2800" b="1" dirty="0">
                <a:solidFill>
                  <a:srgbClr val="002060"/>
                </a:solidFill>
              </a:rPr>
              <a:t>. </a:t>
            </a:r>
            <a:r>
              <a:rPr lang="ru-RU" sz="2800" b="1" dirty="0">
                <a:solidFill>
                  <a:srgbClr val="002060"/>
                </a:solidFill>
              </a:rPr>
              <a:t>Организационно-методическая деятельность</a:t>
            </a:r>
            <a:endParaRPr lang="ru-RU" sz="2800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1248482"/>
              </p:ext>
            </p:extLst>
          </p:nvPr>
        </p:nvGraphicFramePr>
        <p:xfrm>
          <a:off x="838200" y="1409700"/>
          <a:ext cx="10515600" cy="476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8150" y="0"/>
            <a:ext cx="11753850" cy="968375"/>
          </a:xfrm>
        </p:spPr>
        <p:txBody>
          <a:bodyPr/>
          <a:lstStyle/>
          <a:p>
            <a:r>
              <a:rPr lang="ru-RU" sz="3200" b="1" dirty="0">
                <a:solidFill>
                  <a:srgbClr val="002060"/>
                </a:solidFill>
              </a:rPr>
              <a:t>5. </a:t>
            </a:r>
            <a:r>
              <a:rPr lang="ru-RU" sz="2800" b="1" dirty="0">
                <a:solidFill>
                  <a:srgbClr val="002060"/>
                </a:solidFill>
              </a:rPr>
              <a:t>Научно-методическая  и инновационная деятельность</a:t>
            </a:r>
            <a:endParaRPr lang="ru-RU" sz="2800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1579412"/>
              </p:ext>
            </p:extLst>
          </p:nvPr>
        </p:nvGraphicFramePr>
        <p:xfrm>
          <a:off x="838200" y="1485900"/>
          <a:ext cx="10515600" cy="469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722768"/>
              </p:ext>
            </p:extLst>
          </p:nvPr>
        </p:nvGraphicFramePr>
        <p:xfrm>
          <a:off x="838200" y="419100"/>
          <a:ext cx="10991850" cy="575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Другая 1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4827</TotalTime>
  <Words>350</Words>
  <Application>Microsoft Office PowerPoint</Application>
  <PresentationFormat>Широкоэкранный</PresentationFormat>
  <Paragraphs>52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Georgia</vt:lpstr>
      <vt:lpstr>Symbol</vt:lpstr>
      <vt:lpstr>Тема Office</vt:lpstr>
      <vt:lpstr>Презентация PowerPoint</vt:lpstr>
      <vt:lpstr>Направления деятельности</vt:lpstr>
      <vt:lpstr>Презентация PowerPoint</vt:lpstr>
      <vt:lpstr>1. Организационно-управленческие мероприятия</vt:lpstr>
      <vt:lpstr>2. Образовательная деятельность</vt:lpstr>
      <vt:lpstr>3. Информационно-аналитическая деятельность</vt:lpstr>
      <vt:lpstr>4. Организационно-методическая деятельность</vt:lpstr>
      <vt:lpstr>5. Научно-методическая  и инновационная деятельность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Проба</dc:title>
  <dc:creator>*</dc:creator>
  <cp:lastModifiedBy>User</cp:lastModifiedBy>
  <cp:revision>336</cp:revision>
  <cp:lastPrinted>2023-01-30T14:23:53Z</cp:lastPrinted>
  <dcterms:created xsi:type="dcterms:W3CDTF">2021-03-26T11:02:06Z</dcterms:created>
  <dcterms:modified xsi:type="dcterms:W3CDTF">2026-02-24T11:53:01Z</dcterms:modified>
</cp:coreProperties>
</file>